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22"/>
  </p:notesMasterIdLst>
  <p:sldIdLst>
    <p:sldId id="363" r:id="rId2"/>
    <p:sldId id="368" r:id="rId3"/>
    <p:sldId id="365" r:id="rId4"/>
    <p:sldId id="366" r:id="rId5"/>
    <p:sldId id="367" r:id="rId6"/>
    <p:sldId id="357" r:id="rId7"/>
    <p:sldId id="356" r:id="rId8"/>
    <p:sldId id="355" r:id="rId9"/>
    <p:sldId id="354" r:id="rId10"/>
    <p:sldId id="353" r:id="rId11"/>
    <p:sldId id="352" r:id="rId12"/>
    <p:sldId id="351" r:id="rId13"/>
    <p:sldId id="350" r:id="rId14"/>
    <p:sldId id="369" r:id="rId15"/>
    <p:sldId id="370" r:id="rId16"/>
    <p:sldId id="371" r:id="rId17"/>
    <p:sldId id="372" r:id="rId18"/>
    <p:sldId id="373" r:id="rId19"/>
    <p:sldId id="374" r:id="rId20"/>
    <p:sldId id="375" r:id="rId21"/>
  </p:sldIdLst>
  <p:sldSz cx="10972800" cy="64928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5">
          <p15:clr>
            <a:srgbClr val="A4A3A4"/>
          </p15:clr>
        </p15:guide>
        <p15:guide id="2" pos="34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572" autoAdjust="0"/>
  </p:normalViewPr>
  <p:slideViewPr>
    <p:cSldViewPr>
      <p:cViewPr varScale="1">
        <p:scale>
          <a:sx n="64" d="100"/>
          <a:sy n="64" d="100"/>
        </p:scale>
        <p:origin x="1386" y="66"/>
      </p:cViewPr>
      <p:guideLst>
        <p:guide orient="horz" pos="2045"/>
        <p:guide pos="34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4F835-19F4-44B4-8A62-C1B4D703B36C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1813" y="685800"/>
            <a:ext cx="5794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24013-A46A-44B2-A150-36995CE96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7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4013-A46A-44B2-A150-36995CE96F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54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24013-A46A-44B2-A150-36995CE96F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43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24013-A46A-44B2-A150-36995CE96F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2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24013-A46A-44B2-A150-36995CE96F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4013-A46A-44B2-A150-36995CE96F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24013-A46A-44B2-A150-36995CE96F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4013-A46A-44B2-A150-36995CE96F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07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24013-A46A-44B2-A150-36995CE96F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24013-A46A-44B2-A150-36995CE96F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19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4013-A46A-44B2-A150-36995CE96F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2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24013-A46A-44B2-A150-36995CE96F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24013-A46A-44B2-A150-36995CE96F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2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016"/>
            <a:ext cx="10972800" cy="6500891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1" y="2276515"/>
            <a:ext cx="6990242" cy="1558652"/>
          </a:xfrm>
        </p:spPr>
        <p:txBody>
          <a:bodyPr anchor="b">
            <a:noAutofit/>
          </a:bodyPr>
          <a:lstStyle>
            <a:lvl1pPr algn="r">
              <a:defRPr sz="486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361" y="3835164"/>
            <a:ext cx="6990242" cy="10384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1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77144"/>
            <a:ext cx="7737001" cy="322239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232393"/>
            <a:ext cx="7737001" cy="1487323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35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7144"/>
            <a:ext cx="7284721" cy="2861675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9525" y="3438819"/>
            <a:ext cx="6502072" cy="36071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232393"/>
            <a:ext cx="7737001" cy="1487323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3" y="748298"/>
            <a:ext cx="548640" cy="553642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3710" y="2732874"/>
            <a:ext cx="548640" cy="553642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2560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829127"/>
            <a:ext cx="7737001" cy="2457276"/>
          </a:xfrm>
        </p:spPr>
        <p:txBody>
          <a:bodyPr anchor="b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286403"/>
            <a:ext cx="7737001" cy="1433312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07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7144"/>
            <a:ext cx="7284721" cy="2861675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3799534"/>
            <a:ext cx="7737002" cy="48686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286403"/>
            <a:ext cx="7737001" cy="1433312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3" y="748298"/>
            <a:ext cx="548640" cy="553642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3710" y="2732874"/>
            <a:ext cx="548640" cy="553642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36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19" y="577144"/>
            <a:ext cx="7729383" cy="2861675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3799534"/>
            <a:ext cx="7737002" cy="48686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286403"/>
            <a:ext cx="7737001" cy="1433312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40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8/13/2025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3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906" y="577144"/>
            <a:ext cx="1174269" cy="497186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577144"/>
            <a:ext cx="6354135" cy="497185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8/13/2025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78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8/13/2025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92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557072"/>
            <a:ext cx="7737001" cy="1729332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286403"/>
            <a:ext cx="7737001" cy="814592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18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045558"/>
            <a:ext cx="3765632" cy="36741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973" y="2045558"/>
            <a:ext cx="3765631" cy="36741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8/13/2025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4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171" y="2045931"/>
            <a:ext cx="3767061" cy="545581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171" y="2591513"/>
            <a:ext cx="3767061" cy="31282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545" y="2045931"/>
            <a:ext cx="3767056" cy="545581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546" y="2591513"/>
            <a:ext cx="3767055" cy="31282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8/13/2025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88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77144"/>
            <a:ext cx="7737001" cy="1250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8/13/2025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00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8/13/2025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83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18817"/>
            <a:ext cx="3469075" cy="121040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15" y="487510"/>
            <a:ext cx="4062187" cy="52322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629216"/>
            <a:ext cx="3469075" cy="2446851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357" indent="0">
              <a:buNone/>
              <a:defRPr sz="1260"/>
            </a:lvl2pPr>
            <a:lvl3pPr marL="822713" indent="0">
              <a:buNone/>
              <a:defRPr sz="1080"/>
            </a:lvl3pPr>
            <a:lvl4pPr marL="1234070" indent="0">
              <a:buNone/>
              <a:defRPr sz="900"/>
            </a:lvl4pPr>
            <a:lvl5pPr marL="1645426" indent="0">
              <a:buNone/>
              <a:defRPr sz="900"/>
            </a:lvl5pPr>
            <a:lvl6pPr marL="2056783" indent="0">
              <a:buNone/>
              <a:defRPr sz="900"/>
            </a:lvl6pPr>
            <a:lvl7pPr marL="2468139" indent="0">
              <a:buNone/>
              <a:defRPr sz="900"/>
            </a:lvl7pPr>
            <a:lvl8pPr marL="2879496" indent="0">
              <a:buNone/>
              <a:defRPr sz="900"/>
            </a:lvl8pPr>
            <a:lvl9pPr marL="329085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8/13/2025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47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45013"/>
            <a:ext cx="7737000" cy="536564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1" y="577145"/>
            <a:ext cx="7737001" cy="36409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081577"/>
            <a:ext cx="7737000" cy="638138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94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016"/>
            <a:ext cx="10972800" cy="6500891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577144"/>
            <a:ext cx="7737001" cy="125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045558"/>
            <a:ext cx="7737001" cy="3674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4620" y="5719716"/>
            <a:ext cx="820745" cy="345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719716"/>
            <a:ext cx="5667851" cy="345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1597" y="5719716"/>
            <a:ext cx="615005" cy="345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3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411480" rtl="1" eaLnBrk="1" latinLnBrk="0" hangingPunct="1">
        <a:spcBef>
          <a:spcPct val="0"/>
        </a:spcBef>
        <a:buNone/>
        <a:defRPr sz="324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08610" indent="-30861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8655" indent="-257175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018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166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6314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7462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8610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9758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دبی :: وبلاگ علیرضا حسینی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22437"/>
            <a:ext cx="64008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) Bill Prokopow - Forever Hour">
            <a:hlinkClick r:id="" action="ppaction://media"/>
            <a:extLst>
              <a:ext uri="{FF2B5EF4-FFF2-40B4-BE49-F238E27FC236}">
                <a16:creationId xmlns:a16="http://schemas.microsoft.com/office/drawing/2014/main" id="{6DD23B4A-CED2-A258-6B9E-0E5BE7ECA6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600" y="2941638"/>
            <a:ext cx="609600" cy="609600"/>
          </a:xfrm>
          <a:prstGeom prst="rect">
            <a:avLst/>
          </a:prstGeom>
        </p:spPr>
      </p:pic>
      <p:pic>
        <p:nvPicPr>
          <p:cNvPr id="3" name="01) Hiçkimse - SAKURA">
            <a:hlinkClick r:id="" action="ppaction://media"/>
            <a:extLst>
              <a:ext uri="{FF2B5EF4-FFF2-40B4-BE49-F238E27FC236}">
                <a16:creationId xmlns:a16="http://schemas.microsoft.com/office/drawing/2014/main" id="{E24B427B-7D3A-CC7C-F394-49C4215D19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600" y="2941638"/>
            <a:ext cx="609600" cy="609600"/>
          </a:xfrm>
          <a:prstGeom prst="rect">
            <a:avLst/>
          </a:prstGeom>
        </p:spPr>
      </p:pic>
      <p:pic>
        <p:nvPicPr>
          <p:cNvPr id="4" name="01) Bill Prokopow - Forever Hour">
            <a:hlinkClick r:id="" action="ppaction://media"/>
            <a:extLst>
              <a:ext uri="{FF2B5EF4-FFF2-40B4-BE49-F238E27FC236}">
                <a16:creationId xmlns:a16="http://schemas.microsoft.com/office/drawing/2014/main" id="{FAECF1BD-4C4F-AEAB-A3F0-4374F5895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600" y="2941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28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mute="1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D23856-F301-C39B-CA41-6E59E36A23B9}"/>
              </a:ext>
            </a:extLst>
          </p:cNvPr>
          <p:cNvSpPr txBox="1"/>
          <p:nvPr/>
        </p:nvSpPr>
        <p:spPr>
          <a:xfrm>
            <a:off x="76200" y="1722437"/>
            <a:ext cx="8915400" cy="1996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تحرک جسمی روزانه</a:t>
            </a:r>
            <a:endParaRPr lang="en-US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انجام حرکات کششی یا پیاده‌روی حداقل ۳۰ دقیقه</a:t>
            </a:r>
            <a:endParaRPr lang="en-US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انتخاب فعالیت‌های لذت‌بخش مثل رقص، یوگا یا ورزش گروهی</a:t>
            </a:r>
            <a:endParaRPr lang="en-US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 descr="A group of people running on a road&#10;&#10;AI-generated content may be incorrect.">
            <a:extLst>
              <a:ext uri="{FF2B5EF4-FFF2-40B4-BE49-F238E27FC236}">
                <a16:creationId xmlns:a16="http://schemas.microsoft.com/office/drawing/2014/main" id="{08CD25D4-DF86-3713-D387-5BF1DCFCF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12704"/>
            <a:ext cx="4991100" cy="25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00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14698-6F6F-42CE-D505-8722B5596212}"/>
              </a:ext>
            </a:extLst>
          </p:cNvPr>
          <p:cNvSpPr txBox="1"/>
          <p:nvPr/>
        </p:nvSpPr>
        <p:spPr>
          <a:xfrm>
            <a:off x="609600" y="1417637"/>
            <a:ext cx="7391400" cy="238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مراقبت از سلامت روان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خودشناسی: نوشتن افکار و احساسات در دفترچه روزانه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تعیین مرزهای سالم در روابط و نه گفتن در مواقع نیاز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استفاده از موسیقی، طبیعت یا هنر برای آرام‌سازی ذهن</a:t>
            </a:r>
            <a:endParaRPr lang="en-US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 descr="A silhouette of a person with flowers in her head&#10;&#10;AI-generated content may be incorrect.">
            <a:extLst>
              <a:ext uri="{FF2B5EF4-FFF2-40B4-BE49-F238E27FC236}">
                <a16:creationId xmlns:a16="http://schemas.microsoft.com/office/drawing/2014/main" id="{343C5396-FEAF-91D1-FCED-F2301E7C0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8901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07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311EBC-ECD5-853D-0FD6-E12419602F1D}"/>
              </a:ext>
            </a:extLst>
          </p:cNvPr>
          <p:cNvSpPr txBox="1"/>
          <p:nvPr/>
        </p:nvSpPr>
        <p:spPr>
          <a:xfrm>
            <a:off x="457200" y="1951037"/>
            <a:ext cx="8305800" cy="220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r" rt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ارتباطات اجتماعی معنادار</a:t>
            </a:r>
            <a:endParaRPr lang="en-US" sz="3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تماس با دوستان یا خانواده برای تبادل احساسات</a:t>
            </a:r>
            <a:endParaRPr lang="en-US" sz="3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مشارکت در فعالیت‌های گروهی یا داوطلبانه</a:t>
            </a:r>
            <a:endParaRPr lang="en-US" sz="3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 descr="A group of people holding up a group of people icons&#10;&#10;AI-generated content may be incorrect.">
            <a:extLst>
              <a:ext uri="{FF2B5EF4-FFF2-40B4-BE49-F238E27FC236}">
                <a16:creationId xmlns:a16="http://schemas.microsoft.com/office/drawing/2014/main" id="{A141A534-B0A1-08F7-A231-B145A5651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592913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84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B6979E-681A-4681-3274-DF5E9114F08D}"/>
              </a:ext>
            </a:extLst>
          </p:cNvPr>
          <p:cNvSpPr txBox="1"/>
          <p:nvPr/>
        </p:nvSpPr>
        <p:spPr>
          <a:xfrm>
            <a:off x="1066800" y="2560637"/>
            <a:ext cx="7315200" cy="2106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*</a:t>
            </a:r>
            <a:r>
              <a:rPr lang="fa-I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a-I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مطالعه‌ی مطالب مرتبط با سلامت روان و جسم</a:t>
            </a:r>
            <a:endParaRPr lang="en-US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شرکت در وبینارها یا دوره‌های آموزشی کوتاه درباره مهارت‌های زندگی</a:t>
            </a:r>
            <a:endParaRPr lang="en-US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74915-D724-2276-0DA6-3585795AC093}"/>
              </a:ext>
            </a:extLst>
          </p:cNvPr>
          <p:cNvSpPr txBox="1"/>
          <p:nvPr/>
        </p:nvSpPr>
        <p:spPr>
          <a:xfrm>
            <a:off x="2739683" y="1747262"/>
            <a:ext cx="5493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آ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موزش مداوم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cs typeface="B Nazanin" panose="00000400000000000000" pitchFamily="2" charset="-78"/>
            </a:endParaRPr>
          </a:p>
        </p:txBody>
      </p:sp>
      <p:pic>
        <p:nvPicPr>
          <p:cNvPr id="3" name="Picture 2" descr="A heart and brain with hands holding each other&#10;&#10;AI-generated content may be incorrect.">
            <a:extLst>
              <a:ext uri="{FF2B5EF4-FFF2-40B4-BE49-F238E27FC236}">
                <a16:creationId xmlns:a16="http://schemas.microsoft.com/office/drawing/2014/main" id="{27B9DA27-544F-0CE9-E463-F3650239A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9545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70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8FA173-B7BB-CD04-936A-047A7D10C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239" y="680862"/>
            <a:ext cx="7406639" cy="1346375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fa-IR" sz="4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مراقبت معنوی و پیدا کردن معنا</a:t>
            </a:r>
            <a:endParaRPr lang="fa-IR" sz="4800" dirty="0">
              <a:solidFill>
                <a:schemeClr val="tx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DA61468-7CCA-C1C1-EF21-FCB0E4CC4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636837"/>
            <a:ext cx="8401878" cy="2559671"/>
          </a:xfrm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kumimoji="0" lang="fa-IR" sz="4200" b="1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*</a:t>
            </a:r>
            <a:r>
              <a:rPr lang="fa-I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fa-IR" sz="4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تأمل روزانه درباره هدف زندگی و ارزش‌های شخصی</a:t>
            </a:r>
            <a:endParaRPr lang="en-US" sz="4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4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*تقویت باورهای مثبت و حس قدردانی نسبت به داشته‌ها</a:t>
            </a:r>
            <a:endParaRPr lang="en-US" sz="4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3" name="Picture 2" descr="A silhouette of hands reaching for birds&#10;&#10;AI-generated content may be incorrect.">
            <a:extLst>
              <a:ext uri="{FF2B5EF4-FFF2-40B4-BE49-F238E27FC236}">
                <a16:creationId xmlns:a16="http://schemas.microsoft.com/office/drawing/2014/main" id="{1BC579AE-F026-FE65-214C-18AC1572E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437"/>
            <a:ext cx="4038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8E93-56A9-BD4A-4150-89558AB3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79" y="547240"/>
            <a:ext cx="7737001" cy="1250480"/>
          </a:xfrm>
        </p:spPr>
        <p:txBody>
          <a:bodyPr/>
          <a:lstStyle/>
          <a:p>
            <a:pPr algn="ctr"/>
            <a:r>
              <a:rPr lang="fa-IR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نتایج مثبت خودمراقبتی بر سلامت روان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82D9C-E970-3BF5-BE5D-A013910E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4" y="1646237"/>
            <a:ext cx="7737001" cy="36741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a-IR" sz="40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کاهش اضطراب و استرس</a:t>
            </a:r>
            <a:endParaRPr lang="fa-IR" sz="4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7AF46-DDC3-926F-5E65-F56193140AF8}"/>
              </a:ext>
            </a:extLst>
          </p:cNvPr>
          <p:cNvSpPr txBox="1"/>
          <p:nvPr/>
        </p:nvSpPr>
        <p:spPr>
          <a:xfrm>
            <a:off x="1219200" y="2560637"/>
            <a:ext cx="7020339" cy="2177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انجام فعالیت‌هایی مثل مدیتیشن، تنفس عمیق و پیاده‌روی باعث کاهش سطح کورتیزول (هورمون استرس) می‌شود.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ایجاد روتین‌های آرام‌بخش مثل نوشیدن چای یا گوش دادن به موسیقی، ذهن رو از تنش‌های روزمره دور می‌کند.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40EACA17-2B05-2A43-5364-9EBEF1656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76" y="4637805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33468"/>
      </p:ext>
    </p:extLst>
  </p:cSld>
  <p:clrMapOvr>
    <a:masterClrMapping/>
  </p:clrMapOvr>
  <p:transition spd="slow" advClick="0" advTm="5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65B8-A66E-B2FF-A78A-E38254C9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fa-IR" sz="3600" b="1" i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افزایش عزت‌نفس و اعتماد به نفس</a:t>
            </a:r>
            <a:endParaRPr lang="fa-IR" b="1" i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C432-0A8E-0198-DF20-0CE83287C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01" y="1827624"/>
            <a:ext cx="8458200" cy="3960263"/>
          </a:xfrm>
        </p:spPr>
        <p:txBody>
          <a:bodyPr/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مراقبت از خود نشان‌دهنده‌ی ارزش‌گذاری به خود مي باشد؛ این حس باعث تقویت عزت‌نفس می‌شود.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انجام کارهایی مثل لباس پوشیدن مرتب، رسیدگی به ظاهر یا یادگیری مهارت جدید، حس توانمندی رو افزایش می‌دهد</a:t>
            </a:r>
            <a:r>
              <a:rPr lang="fa-I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  <p:pic>
        <p:nvPicPr>
          <p:cNvPr id="6" name="Picture 5" descr="A person jumping over a gap between two cliffs&#10;&#10;AI-generated content may be incorrect.">
            <a:extLst>
              <a:ext uri="{FF2B5EF4-FFF2-40B4-BE49-F238E27FC236}">
                <a16:creationId xmlns:a16="http://schemas.microsoft.com/office/drawing/2014/main" id="{BC161745-866F-A0BA-9C73-1459C4E6B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637"/>
            <a:ext cx="4343400" cy="35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95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5202-D650-28A0-5284-1AE38305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252" y="791660"/>
            <a:ext cx="7737001" cy="930777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fa-IR" sz="36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بهبود خلق‌و‌خو و کاهش افسردگی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987FA-0898-C37F-6F6C-3B63780AA410}"/>
              </a:ext>
            </a:extLst>
          </p:cNvPr>
          <p:cNvSpPr txBox="1"/>
          <p:nvPr/>
        </p:nvSpPr>
        <p:spPr>
          <a:xfrm>
            <a:off x="228600" y="2032546"/>
            <a:ext cx="8575201" cy="2427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فعالیت‌های لذت‌بخش مثل نوشتن، نقاشی، ورزش یا معاشرت با دوستان باعث بهبود خلق‌و‌خو می‌شود.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خودمراقبتی عاطفی مثل پذیرش احساسات و بیان آن‌ها از طریق گفت‌وگو یا نوشتن مي تواند دركاهش افسردگي موثرباشد.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میگنا - ۶ روش ساده برای بهبود خلق و خو">
            <a:extLst>
              <a:ext uri="{FF2B5EF4-FFF2-40B4-BE49-F238E27FC236}">
                <a16:creationId xmlns:a16="http://schemas.microsoft.com/office/drawing/2014/main" id="{F86444B4-4F68-C039-1536-7935872E1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02" y="490111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19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F3F7-7BBB-4169-9442-54BC4F85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3159"/>
            <a:ext cx="7737001" cy="1250480"/>
          </a:xfrm>
        </p:spPr>
        <p:txBody>
          <a:bodyPr/>
          <a:lstStyle/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fa-IR" sz="36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افزایش تمرکز و عملکرد ذهنی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6551A-DA5C-FD8F-EF94-A6AC97E74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4400" y="2019695"/>
            <a:ext cx="9525000" cy="2801079"/>
          </a:xfrm>
        </p:spPr>
        <p:txBody>
          <a:bodyPr/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خواب کافی، تغذیه سالم و دوری از رسانه‌های اجتماعی در زمان‌های خاص، باعث افزایش تمرکز و عملكرد ذهنی می‌شود.</a:t>
            </a:r>
            <a:endParaRPr lang="en-US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ایجاد مرزهای سالم در روابط و محیط کاری، تاثير مثبت برروي عملكرد ذهني دارد.</a:t>
            </a:r>
            <a:endParaRPr lang="en-US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6E93B-09C8-C359-2239-BC9C09CD1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4313237"/>
            <a:ext cx="3657600" cy="21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86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A245-4210-CE25-2FBA-C1238A9C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fa-IR" sz="4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تقویت روابط اجتماعی</a:t>
            </a:r>
            <a:endParaRPr lang="fa-IR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05449-2F83-7F99-BADD-57D2D8503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9" y="1827624"/>
            <a:ext cx="8118002" cy="3674158"/>
          </a:xfrm>
        </p:spPr>
        <p:txBody>
          <a:bodyPr/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36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خودمراقبتی اجتماعی مثل تماس با دوستان، مشارکت در فعالیت‌های گروهی یا داوطلبانه، حس تعلق و حمایت اجتماعی رو افزایش ميدهد.</a:t>
            </a:r>
            <a:endParaRPr lang="en-US" sz="36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  <p:pic>
        <p:nvPicPr>
          <p:cNvPr id="6" name="Picture 5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FB487A0A-9D58-4E3D-8544-2505C46F7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08437"/>
            <a:ext cx="3276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05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1" y="1356267"/>
            <a:ext cx="5334000" cy="3642770"/>
          </a:xfrm>
        </p:spPr>
        <p:txBody>
          <a:bodyPr>
            <a:normAutofit/>
          </a:bodyPr>
          <a:lstStyle/>
          <a:p>
            <a:pPr algn="r" rtl="0"/>
            <a:br>
              <a:rPr lang="fa-IR" dirty="0"/>
            </a:br>
            <a:br>
              <a:rPr lang="fa-IR" dirty="0"/>
            </a:br>
            <a:endParaRPr lang="en-US" dirty="0"/>
          </a:p>
        </p:txBody>
      </p:sp>
      <p:pic>
        <p:nvPicPr>
          <p:cNvPr id="1026" name="Picture 2" descr="تاثیر خود مراقبتی در زندگی">
            <a:extLst>
              <a:ext uri="{FF2B5EF4-FFF2-40B4-BE49-F238E27FC236}">
                <a16:creationId xmlns:a16="http://schemas.microsoft.com/office/drawing/2014/main" id="{FA0CFB2A-921D-7150-B438-C268AAD9B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1615552"/>
            <a:ext cx="5715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1) Bill Prokopow - Forever Hour">
            <a:hlinkClick r:id="" action="ppaction://media"/>
            <a:extLst>
              <a:ext uri="{FF2B5EF4-FFF2-40B4-BE49-F238E27FC236}">
                <a16:creationId xmlns:a16="http://schemas.microsoft.com/office/drawing/2014/main" id="{1BA9BFB2-7CB9-98BC-1674-808ADA7816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600" y="2941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09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F741-FAEB-0A6B-D64B-F5D2BD20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31837"/>
            <a:ext cx="7737001" cy="2241080"/>
          </a:xfrm>
        </p:spPr>
        <p:txBody>
          <a:bodyPr>
            <a:normAutofit/>
          </a:bodyPr>
          <a:lstStyle/>
          <a:p>
            <a:pPr algn="r"/>
            <a:br>
              <a:rPr lang="fa-IR" dirty="0"/>
            </a:br>
            <a:r>
              <a:rPr lang="fa-IR" sz="6000" dirty="0">
                <a:cs typeface="B Farnaz" panose="00000400000000000000" pitchFamily="2" charset="-78"/>
              </a:rPr>
              <a:t>            شاد وسلامت باشيد</a:t>
            </a:r>
          </a:p>
        </p:txBody>
      </p:sp>
      <p:pic>
        <p:nvPicPr>
          <p:cNvPr id="5" name="Picture 4" descr="A group of pink flowers in front of a building&#10;&#10;AI-generated content may be incorrect.">
            <a:extLst>
              <a:ext uri="{FF2B5EF4-FFF2-40B4-BE49-F238E27FC236}">
                <a16:creationId xmlns:a16="http://schemas.microsoft.com/office/drawing/2014/main" id="{BE2DF7B7-1321-3C68-819E-3835EBD4C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46437"/>
            <a:ext cx="4869656" cy="32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3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93837"/>
            <a:ext cx="8077200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11480">
              <a:spcBef>
                <a:spcPts val="900"/>
              </a:spcBef>
              <a:buClr>
                <a:srgbClr val="F496CB">
                  <a:lumMod val="75000"/>
                </a:srgbClr>
              </a:buClr>
              <a:buSzPct val="80000"/>
            </a:pPr>
            <a:r>
              <a:rPr lang="fa-IR" sz="60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گردآورنده:</a:t>
            </a:r>
          </a:p>
          <a:p>
            <a:pPr lvl="0" algn="r" defTabSz="411480">
              <a:spcBef>
                <a:spcPts val="900"/>
              </a:spcBef>
              <a:buClr>
                <a:srgbClr val="F496CB">
                  <a:lumMod val="75000"/>
                </a:srgbClr>
              </a:buClr>
              <a:buSzPct val="80000"/>
            </a:pPr>
            <a:r>
              <a:rPr lang="fa-IR" sz="60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واحد ارتقاءسلامت بيمارستان روانپزشكي ايرانيان</a:t>
            </a:r>
            <a:endParaRPr lang="en-US" sz="1050" dirty="0"/>
          </a:p>
        </p:txBody>
      </p:sp>
      <p:pic>
        <p:nvPicPr>
          <p:cNvPr id="4" name="Picture 3" descr="A building with trees and bushes&#10;&#10;AI-generated content may be incorrect.">
            <a:extLst>
              <a:ext uri="{FF2B5EF4-FFF2-40B4-BE49-F238E27FC236}">
                <a16:creationId xmlns:a16="http://schemas.microsoft.com/office/drawing/2014/main" id="{BE9AA1D7-D231-4B0F-BD16-439932A97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60837"/>
            <a:ext cx="3657600" cy="23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55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پدافند عامل و غیر عامل چیست و چه اصولی دارد؟"/>
          <p:cNvSpPr>
            <a:spLocks noChangeAspect="1" noChangeArrowheads="1"/>
          </p:cNvSpPr>
          <p:nvPr/>
        </p:nvSpPr>
        <p:spPr bwMode="auto">
          <a:xfrm>
            <a:off x="2438400" y="13414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پدافند عامل و غیر عامل چیست و چه اصولی دارد؟"/>
          <p:cNvSpPr>
            <a:spLocks noChangeAspect="1" noChangeArrowheads="1"/>
          </p:cNvSpPr>
          <p:nvPr/>
        </p:nvSpPr>
        <p:spPr bwMode="auto">
          <a:xfrm>
            <a:off x="2590800" y="14938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پدافند عامل و غیر عامل چیست و چه اصولی دارد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پدافند عامل و غیر عامل چیست و چه اصولی دارد؟"/>
          <p:cNvSpPr>
            <a:spLocks noChangeAspect="1" noChangeArrowheads="1"/>
          </p:cNvSpPr>
          <p:nvPr/>
        </p:nvSpPr>
        <p:spPr bwMode="auto">
          <a:xfrm>
            <a:off x="1447800" y="1126530"/>
            <a:ext cx="1447800" cy="7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345669-3236-264A-F5CF-992E99CFA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279" y="769774"/>
            <a:ext cx="6990242" cy="869221"/>
          </a:xfrm>
        </p:spPr>
        <p:txBody>
          <a:bodyPr/>
          <a:lstStyle/>
          <a:p>
            <a:r>
              <a:rPr lang="fa-IR" sz="5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</a:t>
            </a:r>
            <a:r>
              <a:rPr lang="fa-IR" sz="5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تعریف خودمراقبتی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84BBCC6-F553-CDCA-F966-C216FCA63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375" y="2177983"/>
            <a:ext cx="8226425" cy="2997296"/>
          </a:xfrm>
        </p:spPr>
        <p:txBody>
          <a:bodyPr>
            <a:normAutofit fontScale="25000" lnSpcReduction="20000"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1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خودمراقبتی به مجموعه‌ای از رفتارها و تصمیمات آگاهانه اطلاق می‌شود که هدف آن حفظ و ارتقای سلامت جسمی، روانی، اجتماعی و معنوی فرد است. این مفهوم شامل شناخت نیازهای واقعی، پیشگیری از آسیب‌ها و ارتقای کیفیت زندگی در همه‌ی ابعاد آن می‌شود.</a:t>
            </a:r>
            <a:endParaRPr lang="en-US" sz="1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1CF5F5D7-E8C4-50AB-EBF3-71F2045AF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70749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06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0C82FA-3D99-4A01-7AFA-8789E638D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-289084"/>
            <a:ext cx="7676042" cy="1189037"/>
          </a:xfrm>
        </p:spPr>
        <p:txBody>
          <a:bodyPr/>
          <a:lstStyle/>
          <a:p>
            <a:r>
              <a:rPr lang="fa-IR" sz="5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جنبه‌های اصلی خودمراقبتی</a:t>
            </a:r>
            <a:endParaRPr lang="fa-IR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8AF6E8-3347-03AA-D76B-1AD9D57BB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221" y="899953"/>
            <a:ext cx="8382000" cy="4922203"/>
          </a:xfrm>
        </p:spPr>
        <p:txBody>
          <a:bodyPr>
            <a:normAutofit fontScale="25000" lnSpcReduction="20000"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1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*سلامت روانی: مدیریت استرس، اضطراب، خلق‌و‌خو و استفاده از روش‌های آرام‌سازی ذهن مانند تنفس عمیق، مدیتیشن و گفت‌وگو با دوستان.</a:t>
            </a:r>
            <a:endParaRPr lang="en-US" sz="1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1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*سلامت جسمی: تغذیه‌ی سالم، ورزش منظم، خواب کافی و پرهیز از مواد آسیب‌رسان.</a:t>
            </a:r>
            <a:endParaRPr lang="en-US" sz="1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1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*سلامت اجتماعی: حفظ روابط سالم، کمک به دیگران، تقویت همدلی و مسئولیت‌پذیری اجتماعی.</a:t>
            </a:r>
            <a:endParaRPr lang="en-US" sz="1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a-IR" sz="1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*سلامت معنوی: یافتن معنا و هدف در زندگی، </a:t>
            </a:r>
            <a:r>
              <a:rPr lang="fa-IR" sz="12800" b="1" kern="100" dirty="0"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تقویت باورهای </a:t>
            </a:r>
            <a:r>
              <a:rPr lang="fa-IR" sz="1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مثبت، و ارتباط عمیق‌تر با خود و جهان پیرامون</a:t>
            </a:r>
            <a:r>
              <a:rPr lang="fa-IR" sz="1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1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5" name="Picture 4" descr="A person holding a watering can&#10;&#10;AI-generated content may be incorrect.">
            <a:extLst>
              <a:ext uri="{FF2B5EF4-FFF2-40B4-BE49-F238E27FC236}">
                <a16:creationId xmlns:a16="http://schemas.microsoft.com/office/drawing/2014/main" id="{68C70801-8B84-E69E-703A-F6D3B8AF3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5" y="12309"/>
            <a:ext cx="1575045" cy="97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7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F7D0B9-0751-D333-CA8B-AA6FC5BBF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655637"/>
            <a:ext cx="6990242" cy="1219200"/>
          </a:xfrm>
        </p:spPr>
        <p:txBody>
          <a:bodyPr/>
          <a:lstStyle/>
          <a:p>
            <a:pPr rtl="1">
              <a:lnSpc>
                <a:spcPct val="115000"/>
              </a:lnSpc>
              <a:spcAft>
                <a:spcPts val="800"/>
              </a:spcAft>
            </a:pPr>
            <a:r>
              <a:rPr lang="fa-I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نقش خودمراقبتی در شرایط بحرانی</a:t>
            </a:r>
            <a:br>
              <a:rPr lang="en-US" sz="5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fa-IR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0E4B360-2602-7628-EDF0-06391106A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2188326"/>
            <a:ext cx="8686800" cy="3267912"/>
          </a:xfrm>
        </p:spPr>
        <p:txBody>
          <a:bodyPr>
            <a:normAutofit fontScale="32500" lnSpcReduction="20000"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7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در مواقع بحران نظیر بلایای طبیعی، جنگ‌ها یا بیماری‌های فراگیر:</a:t>
            </a:r>
            <a:endParaRPr lang="en-US" sz="7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7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افراد با سواد خودمراقبتی بهتر می‌توانند آرامش روانی خود را حفظ کنند.</a:t>
            </a:r>
            <a:endParaRPr lang="en-US" sz="7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7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می‌توانند به دیگران کمک کرده و نقشی مثبت در بازسازی اجتماعی ایفا کنند.</a:t>
            </a:r>
            <a:endParaRPr lang="en-US" sz="7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7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از فروپاشی روانی در خود و اطرافیان جلوگیری کرده و به منبعی از امید تبدیل شوند.</a:t>
            </a:r>
            <a:endParaRPr lang="en-US" sz="7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  <p:pic>
        <p:nvPicPr>
          <p:cNvPr id="5" name="Picture 4" descr="Hands holding paper cutouts of a family&#10;&#10;AI-generated content may be incorrect.">
            <a:extLst>
              <a:ext uri="{FF2B5EF4-FFF2-40B4-BE49-F238E27FC236}">
                <a16:creationId xmlns:a16="http://schemas.microsoft.com/office/drawing/2014/main" id="{28D68EF9-4944-79F2-5BF5-F40091138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21" y="4541837"/>
            <a:ext cx="4267200" cy="19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24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4C329A-C6DE-CA67-1A63-C80D3945B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439" y="579437"/>
            <a:ext cx="7430085" cy="1558652"/>
          </a:xfrm>
        </p:spPr>
        <p:txBody>
          <a:bodyPr/>
          <a:lstStyle/>
          <a:p>
            <a:r>
              <a:rPr lang="fa-IR" sz="5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راه‌های ارتقای سواد خودمراقبتی</a:t>
            </a:r>
            <a:endParaRPr lang="fa-I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FEF90D-26CA-6865-60FF-84E6D7876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08237"/>
            <a:ext cx="7728324" cy="2971800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fa-I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شرکت در کارگاه‌ها و دوره‌های آموزشی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مطالعه کتاب‌ها و منابع معتبر درباره سلامت فردی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استفاده از اپلیکیشن‌های پایش سلامت و یادگیری مهارت‌های ذهنی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مشورت با روان‌شناسان، پزشکان و مربیان زندگی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39C7E-FF26-7417-544C-038F3C34C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5638"/>
            <a:ext cx="2209800" cy="204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98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7B0A-58B8-218C-FFC3-3BCAD6474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9886"/>
            <a:ext cx="6990242" cy="1558652"/>
          </a:xfrm>
        </p:spPr>
        <p:txBody>
          <a:bodyPr/>
          <a:lstStyle/>
          <a:p>
            <a:r>
              <a:rPr lang="fa-IR" sz="4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راه‌های عملی برای استفاده از سواد خودمراقبتی در زندگی روزمره</a:t>
            </a:r>
            <a:endParaRPr lang="fa-IR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6CDD0-5C0D-1A9C-9931-17A21E059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939" y="3084637"/>
            <a:ext cx="7447442" cy="2019399"/>
          </a:xfrm>
        </p:spPr>
        <p:txBody>
          <a:bodyPr>
            <a:normAutofit fontScale="92500" lnSpcReduction="10000"/>
          </a:bodyPr>
          <a:lstStyle/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400" b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شروع روز با آگاهی</a:t>
            </a:r>
            <a:endParaRPr lang="en-US" sz="2400" b="1" kern="1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a-IR" sz="24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fa-IR" sz="3200" b="1" kern="100" dirty="0"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چند دقیقه مراقبه یا تنفس عمیق برای کاهش اضطراب</a:t>
            </a:r>
            <a:endParaRPr lang="en-US" sz="3200" b="1" kern="100" dirty="0"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a-IR" sz="3200" b="1" kern="100" dirty="0"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تعیین اهداف کوتاه‌مدت روزانه رای </a:t>
            </a:r>
            <a:r>
              <a:rPr lang="fa-I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داشتن حس کنترل</a:t>
            </a:r>
            <a:endParaRPr lang="en-US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5" name="Picture 4" descr="A close-up of a hand holding an apple&#10;&#10;AI-generated content may be incorrect.">
            <a:extLst>
              <a:ext uri="{FF2B5EF4-FFF2-40B4-BE49-F238E27FC236}">
                <a16:creationId xmlns:a16="http://schemas.microsoft.com/office/drawing/2014/main" id="{8B64051A-1D92-888B-84A0-337AB3D6B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1186"/>
            <a:ext cx="2619375" cy="160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96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CD63B7-189F-0A5F-A33E-050ECED0C661}"/>
              </a:ext>
            </a:extLst>
          </p:cNvPr>
          <p:cNvSpPr txBox="1"/>
          <p:nvPr/>
        </p:nvSpPr>
        <p:spPr>
          <a:xfrm>
            <a:off x="1219200" y="1874837"/>
            <a:ext cx="6712634" cy="1996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r" rt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 تغذیه‌ی مسئولانه</a:t>
            </a:r>
            <a:endParaRPr lang="en-US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خوردن وعده‌های متعادل با میوه و سبزیجات</a:t>
            </a:r>
            <a:endParaRPr lang="en-US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fa-I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 نوشیدن آب کافی و کاهش مصرف قند و نمک</a:t>
            </a:r>
            <a:endParaRPr lang="en-US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 descr="A plate of fruit and vegetables next to a measuring tape&#10;&#10;AI-generated content may be incorrect.">
            <a:extLst>
              <a:ext uri="{FF2B5EF4-FFF2-40B4-BE49-F238E27FC236}">
                <a16:creationId xmlns:a16="http://schemas.microsoft.com/office/drawing/2014/main" id="{1948F470-DC27-2749-DB32-57869DD34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9232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8705"/>
      </p:ext>
    </p:extLst>
  </p:cSld>
  <p:clrMapOvr>
    <a:masterClrMapping/>
  </p:clrMapOvr>
  <p:transition spd="slow" advClick="0" advTm="5000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2162</TotalTime>
  <Words>659</Words>
  <Application>Microsoft Office PowerPoint</Application>
  <PresentationFormat>Custom</PresentationFormat>
  <Paragraphs>72</Paragraphs>
  <Slides>20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Arial</vt:lpstr>
      <vt:lpstr>B Farnaz</vt:lpstr>
      <vt:lpstr>B Nazanin</vt:lpstr>
      <vt:lpstr>Calibri</vt:lpstr>
      <vt:lpstr>Trebuchet MS</vt:lpstr>
      <vt:lpstr>Wingdings</vt:lpstr>
      <vt:lpstr>Wingdings 3</vt:lpstr>
      <vt:lpstr>Facet</vt:lpstr>
      <vt:lpstr>PowerPoint Presentation</vt:lpstr>
      <vt:lpstr>  </vt:lpstr>
      <vt:lpstr>PowerPoint Presentation</vt:lpstr>
      <vt:lpstr>     تعریف خودمراقبتی</vt:lpstr>
      <vt:lpstr>جنبه‌های اصلی خودمراقبتی</vt:lpstr>
      <vt:lpstr>نقش خودمراقبتی در شرایط بحرانی </vt:lpstr>
      <vt:lpstr>راه‌های ارتقای سواد خودمراقبتی</vt:lpstr>
      <vt:lpstr>راه‌های عملی برای استفاده از سواد خودمراقبتی در زندگی روزمره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مراقبت معنوی و پیدا کردن معنا</vt:lpstr>
      <vt:lpstr>نتایج مثبت خودمراقبتی بر سلامت روان</vt:lpstr>
      <vt:lpstr>افزایش عزت‌نفس و اعتماد به نفس</vt:lpstr>
      <vt:lpstr>بهبود خلق‌و‌خو و کاهش افسردگی</vt:lpstr>
      <vt:lpstr>افزایش تمرکز و عملکرد ذهنی</vt:lpstr>
      <vt:lpstr>تقویت روابط اجتماعی</vt:lpstr>
      <vt:lpstr>             شاد وسلامت باشيد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Parvaz</dc:creator>
  <cp:lastModifiedBy>اداری بیمارستان ایرانیان</cp:lastModifiedBy>
  <cp:revision>117</cp:revision>
  <dcterms:created xsi:type="dcterms:W3CDTF">2013-05-23T05:43:50Z</dcterms:created>
  <dcterms:modified xsi:type="dcterms:W3CDTF">2025-08-13T07:22:01Z</dcterms:modified>
</cp:coreProperties>
</file>