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24"/>
  </p:notesMasterIdLst>
  <p:sldIdLst>
    <p:sldId id="364" r:id="rId2"/>
    <p:sldId id="368" r:id="rId3"/>
    <p:sldId id="366" r:id="rId4"/>
    <p:sldId id="369" r:id="rId5"/>
    <p:sldId id="367" r:id="rId6"/>
    <p:sldId id="357" r:id="rId7"/>
    <p:sldId id="356" r:id="rId8"/>
    <p:sldId id="355" r:id="rId9"/>
    <p:sldId id="354" r:id="rId10"/>
    <p:sldId id="353" r:id="rId11"/>
    <p:sldId id="351" r:id="rId12"/>
    <p:sldId id="350" r:id="rId13"/>
    <p:sldId id="341" r:id="rId14"/>
    <p:sldId id="379" r:id="rId15"/>
    <p:sldId id="342" r:id="rId16"/>
    <p:sldId id="344" r:id="rId17"/>
    <p:sldId id="345" r:id="rId18"/>
    <p:sldId id="346" r:id="rId19"/>
    <p:sldId id="347" r:id="rId20"/>
    <p:sldId id="348" r:id="rId21"/>
    <p:sldId id="349" r:id="rId22"/>
    <p:sldId id="378" r:id="rId23"/>
  </p:sldIdLst>
  <p:sldSz cx="10972800" cy="64928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5">
          <p15:clr>
            <a:srgbClr val="A4A3A4"/>
          </p15:clr>
        </p15:guide>
        <p15:guide id="2" pos="34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8" autoAdjust="0"/>
    <p:restoredTop sz="77857" autoAdjust="0"/>
  </p:normalViewPr>
  <p:slideViewPr>
    <p:cSldViewPr>
      <p:cViewPr varScale="1">
        <p:scale>
          <a:sx n="92" d="100"/>
          <a:sy n="92" d="100"/>
        </p:scale>
        <p:origin x="540" y="90"/>
      </p:cViewPr>
      <p:guideLst>
        <p:guide orient="horz" pos="2045"/>
        <p:guide pos="34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4F835-19F4-44B4-8A62-C1B4D703B36C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1813" y="685800"/>
            <a:ext cx="5794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24013-A46A-44B2-A150-36995CE96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7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016"/>
            <a:ext cx="10972800" cy="6500891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1" y="2276515"/>
            <a:ext cx="6990242" cy="1558652"/>
          </a:xfrm>
        </p:spPr>
        <p:txBody>
          <a:bodyPr anchor="b">
            <a:noAutofit/>
          </a:bodyPr>
          <a:lstStyle>
            <a:lvl1pPr algn="r">
              <a:defRPr sz="486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1" y="3835164"/>
            <a:ext cx="6990242" cy="10384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77144"/>
            <a:ext cx="7737001" cy="3222390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232393"/>
            <a:ext cx="7737001" cy="1487323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2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7144"/>
            <a:ext cx="7284721" cy="2861675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9525" y="3438819"/>
            <a:ext cx="6502072" cy="36071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232393"/>
            <a:ext cx="7737001" cy="1487323"/>
          </a:xfrm>
        </p:spPr>
        <p:txBody>
          <a:bodyPr anchor="ctr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3" y="748298"/>
            <a:ext cx="548640" cy="553642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3710" y="2732874"/>
            <a:ext cx="548640" cy="553642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2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829127"/>
            <a:ext cx="7737001" cy="2457276"/>
          </a:xfrm>
        </p:spPr>
        <p:txBody>
          <a:bodyPr anchor="b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286403"/>
            <a:ext cx="7737001" cy="1433312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8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7144"/>
            <a:ext cx="7284721" cy="2861675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3799534"/>
            <a:ext cx="7737002" cy="48686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286403"/>
            <a:ext cx="7737001" cy="1433312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3" y="748298"/>
            <a:ext cx="548640" cy="553642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3710" y="2732874"/>
            <a:ext cx="548640" cy="553642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/>
          <a:p>
            <a:pPr lvl="0"/>
            <a:r>
              <a:rPr lang="en-US" sz="7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96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9" y="577144"/>
            <a:ext cx="7729383" cy="2861675"/>
          </a:xfrm>
        </p:spPr>
        <p:txBody>
          <a:bodyPr anchor="ctr">
            <a:normAutofit/>
          </a:bodyPr>
          <a:lstStyle>
            <a:lvl1pPr algn="l">
              <a:defRPr sz="396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3799534"/>
            <a:ext cx="7737002" cy="486869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160">
                <a:solidFill>
                  <a:schemeClr val="accent1"/>
                </a:solidFill>
              </a:defRPr>
            </a:lvl1pPr>
            <a:lvl2pPr marL="411480" indent="0">
              <a:buFontTx/>
              <a:buNone/>
              <a:defRPr/>
            </a:lvl2pPr>
            <a:lvl3pPr marL="822960" indent="0">
              <a:buFontTx/>
              <a:buNone/>
              <a:defRPr/>
            </a:lvl3pPr>
            <a:lvl4pPr marL="1234440" indent="0">
              <a:buFontTx/>
              <a:buNone/>
              <a:defRPr/>
            </a:lvl4pPr>
            <a:lvl5pPr marL="16459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286403"/>
            <a:ext cx="7737001" cy="1433312"/>
          </a:xfrm>
        </p:spPr>
        <p:txBody>
          <a:bodyPr anchor="t">
            <a:normAutofit/>
          </a:bodyPr>
          <a:lstStyle>
            <a:lvl1pPr marL="0" indent="0" algn="l">
              <a:buNone/>
              <a:defRPr sz="16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5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8/20/2025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7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906" y="577144"/>
            <a:ext cx="1174269" cy="497186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577144"/>
            <a:ext cx="6354135" cy="497185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8/20/2025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8/20/2025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557072"/>
            <a:ext cx="7737001" cy="1729332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4286403"/>
            <a:ext cx="7737001" cy="814592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045558"/>
            <a:ext cx="3765632" cy="36741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973" y="2045558"/>
            <a:ext cx="3765631" cy="36741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8/20/2025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71" y="2045931"/>
            <a:ext cx="3767061" cy="545581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171" y="2591513"/>
            <a:ext cx="3767061" cy="31282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545" y="2045931"/>
            <a:ext cx="3767056" cy="545581"/>
          </a:xfrm>
        </p:spPr>
        <p:txBody>
          <a:bodyPr anchor="b">
            <a:noAutofit/>
          </a:bodyPr>
          <a:lstStyle>
            <a:lvl1pPr marL="0" indent="0">
              <a:buNone/>
              <a:defRPr sz="2160" b="0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546" y="2591513"/>
            <a:ext cx="3767055" cy="31282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8/20/2025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77144"/>
            <a:ext cx="7737001" cy="1250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8/20/2025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8/20/2025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18817"/>
            <a:ext cx="3469075" cy="12104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15" y="487510"/>
            <a:ext cx="4062187" cy="52322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629216"/>
            <a:ext cx="3469075" cy="2446851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357" indent="0">
              <a:buNone/>
              <a:defRPr sz="1260"/>
            </a:lvl2pPr>
            <a:lvl3pPr marL="822713" indent="0">
              <a:buNone/>
              <a:defRPr sz="1080"/>
            </a:lvl3pPr>
            <a:lvl4pPr marL="1234070" indent="0">
              <a:buNone/>
              <a:defRPr sz="900"/>
            </a:lvl4pPr>
            <a:lvl5pPr marL="1645426" indent="0">
              <a:buNone/>
              <a:defRPr sz="900"/>
            </a:lvl5pPr>
            <a:lvl6pPr marL="2056783" indent="0">
              <a:buNone/>
              <a:defRPr sz="900"/>
            </a:lvl6pPr>
            <a:lvl7pPr marL="2468139" indent="0">
              <a:buNone/>
              <a:defRPr sz="900"/>
            </a:lvl7pPr>
            <a:lvl8pPr marL="2879496" indent="0">
              <a:buNone/>
              <a:defRPr sz="900"/>
            </a:lvl8pPr>
            <a:lvl9pPr marL="329085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817A-A37F-4531-8A65-E781C382A434}" type="datetimeFigureOut">
              <a:rPr lang="en-US" smtClean="0">
                <a:solidFill>
                  <a:srgbClr val="595959"/>
                </a:solidFill>
              </a:rPr>
              <a:pPr/>
              <a:t>8/20/2025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82D-643C-4084-88ED-E4A9463BEAC5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545013"/>
            <a:ext cx="7737000" cy="536564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1" y="577145"/>
            <a:ext cx="7737001" cy="3640969"/>
          </a:xfrm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081577"/>
            <a:ext cx="7737000" cy="638138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6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016"/>
            <a:ext cx="10972800" cy="6500891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577144"/>
            <a:ext cx="7737001" cy="1250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045558"/>
            <a:ext cx="7737001" cy="3674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4620" y="5719716"/>
            <a:ext cx="820745" cy="345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719716"/>
            <a:ext cx="5667851" cy="345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1597" y="5719716"/>
            <a:ext cx="615005" cy="3456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11480" rtl="1" eaLnBrk="1" latinLnBrk="0" hangingPunct="1">
        <a:spcBef>
          <a:spcPct val="0"/>
        </a:spcBef>
        <a:buNone/>
        <a:defRPr sz="324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08610" indent="-30861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68655" indent="-257175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870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018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166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6314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7462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8610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97580" indent="-205740" algn="r" defTabSz="411480" rtl="1" eaLnBrk="1" latinLnBrk="0" hangingPunct="1">
        <a:spcBef>
          <a:spcPts val="9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r" defTabSz="41148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9873B-277F-4A06-B561-923BFF20AA3A}"/>
              </a:ext>
            </a:extLst>
          </p:cNvPr>
          <p:cNvSpPr/>
          <p:nvPr/>
        </p:nvSpPr>
        <p:spPr>
          <a:xfrm>
            <a:off x="-381000" y="1570037"/>
            <a:ext cx="9220200" cy="3828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B Nazanin" pitchFamily="2" charset="-78"/>
              </a:rPr>
              <a:t>            نقش تغذيه  درخودمراقبتي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600" b="1" i="0" u="none" strike="noStrike" kern="0" cap="none" spc="0" normalizeH="0" baseline="0" noProof="0" dirty="0">
                <a:ln>
                  <a:noFill/>
                </a:ln>
                <a:solidFill>
                  <a:srgbClr val="21274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+mj-ea"/>
                <a:cs typeface="B Nazanin" pitchFamily="2" charset="-78"/>
              </a:rPr>
              <a:t>       </a:t>
            </a: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fa-IR" sz="36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                       بيماريهاي غيرواگيرشايع</a:t>
            </a: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endParaRPr lang="fa-IR" sz="3600" b="1" dirty="0">
              <a:latin typeface="BNazanin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fa-IR" sz="36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                                    مرداد1404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0"/>
              </a:spcAft>
            </a:pPr>
            <a:endParaRPr kumimoji="0" lang="fa-I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9768E-FB2D-48A7-8D16-656440DFB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5" y="220594"/>
            <a:ext cx="1609344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13BF2A-1140-4EC1-A4BF-E287217E0F7F}"/>
              </a:ext>
            </a:extLst>
          </p:cNvPr>
          <p:cNvSpPr/>
          <p:nvPr/>
        </p:nvSpPr>
        <p:spPr>
          <a:xfrm>
            <a:off x="1295400" y="2025814"/>
            <a:ext cx="7315200" cy="2441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fa-IR" sz="32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هايپر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NazaninBold"/>
              </a:rPr>
              <a:t> 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ليپيدمي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Hyperlipidemia)</a:t>
            </a: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مواد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بطور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مستقيم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غير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مستقيم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ميزان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ليپيدهاي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اثرگذار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هستند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عنوان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مثال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روغن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زيتون،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كلزا، 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كلسترول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تام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en-US" sz="2800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LDL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روغن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سبوس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برنج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سبوس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دوسر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لوبياي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سويا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بادام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زميني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گردو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سبب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كاهش شود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en-US" sz="2800" dirty="0"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اين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بيماران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توصيه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كنيد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1AFD1-D4D9-430A-A23F-62BCCF198F99}"/>
              </a:ext>
            </a:extLst>
          </p:cNvPr>
          <p:cNvSpPr/>
          <p:nvPr/>
        </p:nvSpPr>
        <p:spPr>
          <a:xfrm>
            <a:off x="609600" y="1036637"/>
            <a:ext cx="8305800" cy="374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•</a:t>
            </a:r>
            <a:r>
              <a:rPr lang="en-US" sz="12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رژيم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كم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چرب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محدود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كردن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چربي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اشباع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كلسترول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پيش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گيرند</a:t>
            </a:r>
            <a:r>
              <a:rPr lang="en-US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•</a:t>
            </a:r>
            <a:r>
              <a:rPr lang="en-US" sz="32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سيب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انواع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حبوبات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كنند</a:t>
            </a:r>
            <a:r>
              <a:rPr lang="en-US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•</a:t>
            </a:r>
            <a:r>
              <a:rPr lang="en-US" sz="32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زرده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تخم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مرغ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en-US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3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تا</a:t>
            </a:r>
            <a:r>
              <a:rPr lang="en-US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4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عدد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هفته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محدود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en-US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سفيده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تخم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مرغ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اين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محدوديت وجود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ندارد</a:t>
            </a:r>
            <a:r>
              <a:rPr lang="en-US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•</a:t>
            </a:r>
            <a:r>
              <a:rPr lang="en-US" sz="32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جگر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امعاء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احشاء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بايد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حداكثر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يك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بار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محدود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كرد</a:t>
            </a:r>
            <a:r>
              <a:rPr lang="en-US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080F-51BD-417F-9983-BBD33E26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579437"/>
            <a:ext cx="7737001" cy="1250480"/>
          </a:xfrm>
        </p:spPr>
        <p:txBody>
          <a:bodyPr>
            <a:normAutofit/>
          </a:bodyPr>
          <a:lstStyle/>
          <a:p>
            <a:pPr algn="r"/>
            <a:r>
              <a:rPr lang="fa-IR" sz="43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endParaRPr lang="fa-I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E6920B-9BCD-42DD-9849-DF25B848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5237"/>
            <a:ext cx="7737001" cy="3674158"/>
          </a:xfrm>
        </p:spPr>
        <p:txBody>
          <a:bodyPr>
            <a:normAutofit lnSpcReduction="10000"/>
          </a:bodyPr>
          <a:lstStyle/>
          <a:p>
            <a:pPr marL="0" lvl="0" indent="0" algn="just" defTabSz="457200">
              <a:lnSpc>
                <a:spcPct val="106000"/>
              </a:lnSpc>
              <a:spcBef>
                <a:spcPts val="0"/>
              </a:spcBef>
              <a:buClrTx/>
              <a:buSzTx/>
              <a:buNone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•</a:t>
            </a:r>
            <a:r>
              <a:rPr lang="en-US" sz="3200" dirty="0">
                <a:solidFill>
                  <a:prstClr val="black"/>
                </a:solidFill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ماهي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ساير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آبزيان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براي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تامين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اسيد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چرب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امگا</a:t>
            </a:r>
            <a:r>
              <a:rPr lang="en-US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3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توصيه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en-US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defTabSz="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>
                <a:tab pos="4733290" algn="l"/>
              </a:tabLst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•</a:t>
            </a:r>
            <a:r>
              <a:rPr lang="en-US" sz="3200" dirty="0">
                <a:solidFill>
                  <a:prstClr val="black"/>
                </a:solidFill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چاي،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پياز،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آب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انگور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گريپ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فروت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كه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حاوي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فلاونوئيدها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هستند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نمايند</a:t>
            </a:r>
            <a:r>
              <a:rPr lang="en-US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اي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شور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محدود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كرده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نمك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سر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سفره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اجتناب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نمايند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defTabSz="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  <a:tabLst>
                <a:tab pos="4733290" algn="l"/>
              </a:tabLst>
            </a:pP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fa-IR" sz="3200" dirty="0">
                <a:solidFill>
                  <a:prstClr val="black"/>
                </a:solidFill>
                <a:latin typeface="TimesNewRomanPSMT"/>
                <a:ea typeface="Calibri" panose="020F0502020204030204" pitchFamily="34" charset="0"/>
                <a:cs typeface="TimesNewRomanPSMT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ويتامينهاي ،</a:t>
            </a:r>
            <a:r>
              <a:rPr lang="en-US" sz="3200" dirty="0">
                <a:solidFill>
                  <a:prstClr val="black"/>
                </a:solidFill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E,B</a:t>
            </a:r>
            <a:r>
              <a:rPr lang="en-US" sz="3200" baseline="-25000" dirty="0">
                <a:solidFill>
                  <a:prstClr val="black"/>
                </a:solidFill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12</a:t>
            </a:r>
            <a:r>
              <a:rPr lang="en-US" sz="3200" dirty="0">
                <a:solidFill>
                  <a:prstClr val="black"/>
                </a:solidFill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,B</a:t>
            </a:r>
            <a:r>
              <a:rPr lang="en-US" sz="3200" baseline="-25000" dirty="0">
                <a:solidFill>
                  <a:prstClr val="black"/>
                </a:solidFill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6</a:t>
            </a:r>
            <a:r>
              <a:rPr lang="en-US" sz="3200" dirty="0">
                <a:solidFill>
                  <a:prstClr val="black"/>
                </a:solidFill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ريبو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فلاوين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اسيد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فوليك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براي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سلامت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عمومي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قلب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توصيه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en-US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527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C3A32-6CC1-4844-9702-D9FD6482A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70037"/>
            <a:ext cx="7737001" cy="3674158"/>
          </a:xfrm>
        </p:spPr>
        <p:txBody>
          <a:bodyPr/>
          <a:lstStyle/>
          <a:p>
            <a:pPr algn="just">
              <a:lnSpc>
                <a:spcPct val="106000"/>
              </a:lnSpc>
            </a:pPr>
            <a:r>
              <a:rPr lang="en-US" sz="2000" b="1" i="1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en-US" sz="3200" b="1" i="1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Diabetes Mellitus) </a:t>
            </a:r>
            <a:r>
              <a:rPr lang="fa-IR" sz="36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ديابت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خوردن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منظم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تنظيم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ميزان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اثر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زيادي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خصوص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افرادي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تحت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درمان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قرص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انسولين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هستند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اين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بيماران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توصيه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كنيد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083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3A5686-63DF-465A-92CF-FC43BB396905}"/>
              </a:ext>
            </a:extLst>
          </p:cNvPr>
          <p:cNvSpPr/>
          <p:nvPr/>
        </p:nvSpPr>
        <p:spPr>
          <a:xfrm>
            <a:off x="1143000" y="1144996"/>
            <a:ext cx="7467600" cy="420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زياده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خودداري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فعايت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بدني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منظم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(حداقل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30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دقيقه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پياده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روز) داشته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باشند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لبنيات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چرب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نموده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سس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مايونز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خردل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وآب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ليمو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آبغوره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كره،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روغن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مايع (ذرت،آفتابگردان،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زيتون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مانند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آن) استفاده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سرخ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كردن،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روش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آب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بخار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كردن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نمايند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6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422F5-1E2E-4FE1-986C-D8CE0593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6637"/>
            <a:ext cx="8534399" cy="4512358"/>
          </a:xfrm>
        </p:spPr>
        <p:txBody>
          <a:bodyPr/>
          <a:lstStyle/>
          <a:p>
            <a:pPr marL="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fa-IR" sz="11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از</a:t>
            </a:r>
            <a:endParaRPr lang="fa-I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C7D484-9C0D-49A6-98BF-E54F93CF2DD3}"/>
              </a:ext>
            </a:extLst>
          </p:cNvPr>
          <p:cNvSpPr/>
          <p:nvPr/>
        </p:nvSpPr>
        <p:spPr>
          <a:xfrm>
            <a:off x="762000" y="421545"/>
            <a:ext cx="7467599" cy="5116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12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كنسرو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فراورده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گوشتي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آماده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كمتر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حجم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زياد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مواد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يك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وعده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بپرهيزند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صورتي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اضافه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وزن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حتما</a:t>
            </a:r>
            <a:r>
              <a:rPr lang="en-US" sz="2800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"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وزن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زير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نظر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مشاور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تغذيه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كاهش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دهند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برنامه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تمام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گروه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ميزان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متعادل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نمك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حداقل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برسانند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زيرا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خطر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بروز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بيماري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قلبي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–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عروقي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افراد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مبتلا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ديابت زياد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حتما</a:t>
            </a:r>
            <a:r>
              <a:rPr lang="en-US" sz="2800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"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مواد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فيبردار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مثل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حبوبات،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سبزي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ميوه،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سبوس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6D86AA-E48D-44A8-A97E-2C1856780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09358"/>
            <a:ext cx="8229600" cy="367415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r>
              <a:rPr lang="fa-IR" sz="38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افسردگي</a:t>
            </a:r>
            <a:r>
              <a:rPr lang="en-US" sz="3300" b="1" i="1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Depression)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نحوه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نوع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تغذيه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بروز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كنترل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افسردگي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موثر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en-US" sz="2800" dirty="0"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اين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بيماران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توصيه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كنيد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مواد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حاوي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پروتئين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كلسيم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كافي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مانند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لبنيات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زيرا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استرس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رواني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موجب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افت سطح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نيتروژن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كلسيم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بهتر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دوره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درمان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دارويي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پنيرهاي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محلي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كهنه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مرغ،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سوسيس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كالباس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ماهي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دودي 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نكنند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ماهي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گردو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دليل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داشتن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اسيدهاي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چرب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امگا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3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افزايش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دهند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انواع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حبوبات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برنامه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روزانه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قرار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دهند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328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5A2E7A-6F0D-4EBE-B620-11A4D8043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5637"/>
            <a:ext cx="8534399" cy="3674158"/>
          </a:xfrm>
        </p:spPr>
        <p:txBody>
          <a:bodyPr/>
          <a:lstStyle/>
          <a:p>
            <a:pPr algn="just">
              <a:lnSpc>
                <a:spcPct val="106000"/>
              </a:lnSpc>
            </a:pPr>
            <a:r>
              <a:rPr lang="en-US" sz="1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مورد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كافئين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يك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فنجان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قهوه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فرد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نشاط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سرزنده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بهتر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گهگاه نوشيده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ولي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فرد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تحريك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پذير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عصبي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نوشيدني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بدون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كافئين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بيماراني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اثر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درمان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دارويي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مبتلا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خشكي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دهان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هستند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طول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طور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مكرر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مايعات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بخصوص آب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بنوشند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r>
              <a:rPr lang="fa-IR" sz="24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498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F72EF5-F6C0-4CA9-9252-EC5EBA1F2623}"/>
              </a:ext>
            </a:extLst>
          </p:cNvPr>
          <p:cNvSpPr/>
          <p:nvPr/>
        </p:nvSpPr>
        <p:spPr>
          <a:xfrm>
            <a:off x="762000" y="884237"/>
            <a:ext cx="7772400" cy="339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r>
              <a:rPr lang="fa-IR" sz="36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آنمي</a:t>
            </a:r>
            <a:r>
              <a:rPr lang="fa-IR" sz="3600" b="1" dirty="0">
                <a:latin typeface="BNazaninBold"/>
                <a:ea typeface="Calibri" panose="020F0502020204030204" pitchFamily="34" charset="0"/>
                <a:cs typeface="BNazaninBold"/>
              </a:rPr>
              <a:t> </a:t>
            </a:r>
            <a:r>
              <a:rPr lang="fa-IR" sz="36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فقر</a:t>
            </a:r>
            <a:r>
              <a:rPr lang="fa-IR" sz="3600" b="1" dirty="0">
                <a:latin typeface="BNazaninBold"/>
                <a:ea typeface="Calibri" panose="020F0502020204030204" pitchFamily="34" charset="0"/>
                <a:cs typeface="BNazaninBold"/>
              </a:rPr>
              <a:t> </a:t>
            </a:r>
            <a:r>
              <a:rPr lang="fa-IR" sz="36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آهن</a:t>
            </a:r>
            <a:r>
              <a:rPr lang="en-US" sz="3600" b="1" i="1" dirty="0">
                <a:latin typeface="Arial" panose="020B060402020202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(Iron Deficiency Anemia)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علاوه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درمان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دارويي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مكمل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آهن،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اصلاح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علل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آنمي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رفع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اشتهايي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ناشي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آن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جايگزيني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آهن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 طريق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منابع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حاوي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آن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ايجاد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محيط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اسيدي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معده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براي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جذب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بهتر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آهن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جمله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موارد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مهم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 اصلاح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اين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مشكل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en-US" sz="3200" dirty="0"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3200" dirty="0"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به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اين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بيماران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توصيه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كنيد</a:t>
            </a:r>
            <a:r>
              <a:rPr lang="en-US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8F98EB-A074-4615-ABB6-AEEBA8ADC000}"/>
              </a:ext>
            </a:extLst>
          </p:cNvPr>
          <p:cNvSpPr/>
          <p:nvPr/>
        </p:nvSpPr>
        <p:spPr>
          <a:xfrm>
            <a:off x="0" y="1722437"/>
            <a:ext cx="8839200" cy="2324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برنامه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غلات،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حبوبات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جوانه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حتي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الامكان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گوشت،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مرغ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ماهي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ساير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منابع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حاوي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آهن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غلات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حبوبات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جوانه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باعث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افزايش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جذب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آهن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ميزان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حداق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برابر</a:t>
            </a:r>
            <a:r>
              <a:rPr lang="fa-IR" sz="2800" dirty="0">
                <a:latin typeface="Wingdings-Regular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ازانواع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مغزها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مثل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پسته،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بادام،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گردو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فندق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منابع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خوب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آهن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هستند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عنوان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ميان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وعده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استفاده كنند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200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77CCC-9CF8-4647-8CC0-6692FED6356A}"/>
              </a:ext>
            </a:extLst>
          </p:cNvPr>
          <p:cNvSpPr/>
          <p:nvPr/>
        </p:nvSpPr>
        <p:spPr>
          <a:xfrm>
            <a:off x="609600" y="1798637"/>
            <a:ext cx="8229600" cy="2441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(Metabolic syndrome) 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سندرم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NazaninBold"/>
              </a:rPr>
              <a:t> 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متابوليك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اين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سندرم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مجموعه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اي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عوامل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خطرزاي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متابوليك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باشد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كه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يك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فرد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وجود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دارند</a:t>
            </a:r>
            <a:r>
              <a:rPr lang="en-US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جديدترين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گسترده ترين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معيارهاي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شناسايي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سندرم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متابوليك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وجود</a:t>
            </a:r>
            <a:r>
              <a:rPr lang="en-US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3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تعداد بيشتري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عوامل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خطرزاي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متابوليك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زيرمي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باشد</a:t>
            </a:r>
            <a:r>
              <a:rPr lang="en-US" sz="28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5E3DC8-345D-48DA-BE4B-3FBF703B81C5}"/>
              </a:ext>
            </a:extLst>
          </p:cNvPr>
          <p:cNvSpPr/>
          <p:nvPr/>
        </p:nvSpPr>
        <p:spPr>
          <a:xfrm>
            <a:off x="762000" y="2027237"/>
            <a:ext cx="7848600" cy="1970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r>
              <a:rPr lang="fa-IR" sz="1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 </a:t>
            </a:r>
            <a:r>
              <a:rPr lang="fa-IR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 </a:t>
            </a:r>
            <a:r>
              <a:rPr lang="fa-IR" sz="1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اضافه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كردن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مقدار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كمي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گوشت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گياهي(مثل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سويا) جذب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آهن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افزايش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دهند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نوشيدن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چاي،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قهوه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كرده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گياهي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يك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ساعت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قبل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يك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ساعت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بعد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خودداري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كنن</a:t>
            </a:r>
            <a:r>
              <a:rPr lang="fa-IR" sz="1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574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16D50-65FB-42D2-AA88-2E68C34DF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55837"/>
            <a:ext cx="7737001" cy="3024393"/>
          </a:xfrm>
        </p:spPr>
        <p:txBody>
          <a:bodyPr>
            <a:noAutofit/>
          </a:bodyPr>
          <a:lstStyle/>
          <a:p>
            <a:pPr algn="r">
              <a:lnSpc>
                <a:spcPct val="106000"/>
              </a:lnSpc>
            </a:pPr>
            <a:r>
              <a:rPr lang="en-US" sz="2400" dirty="0">
                <a:solidFill>
                  <a:prstClr val="black"/>
                </a:solidFill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</a:t>
            </a:r>
            <a:endParaRPr lang="fa-IR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SaharElyasi\AppData\Local\Microsoft\Windows\INetCache\Content.Word\he303.jpg">
            <a:extLst>
              <a:ext uri="{FF2B5EF4-FFF2-40B4-BE49-F238E27FC236}">
                <a16:creationId xmlns:a16="http://schemas.microsoft.com/office/drawing/2014/main" id="{7D844D47-306C-4E3C-A12A-0F059A300B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4109"/>
            <a:ext cx="5810250" cy="370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8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FF3B28-BC40-420A-B197-16364F67E42B}"/>
              </a:ext>
            </a:extLst>
          </p:cNvPr>
          <p:cNvSpPr/>
          <p:nvPr/>
        </p:nvSpPr>
        <p:spPr>
          <a:xfrm>
            <a:off x="914400" y="2179637"/>
            <a:ext cx="8305800" cy="467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CCB5B0-221F-F3AC-5449-392A1DCD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4"/>
            <a:ext cx="5023539" cy="3243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A53909-AFE7-0885-DB43-C0D4B6278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47" y="3398837"/>
            <a:ext cx="8108383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4749A3-F771-4424-9007-72062ACB0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9358"/>
            <a:ext cx="8686800" cy="3674158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06000"/>
              </a:lnSpc>
              <a:buSzPts val="1100"/>
              <a:buFont typeface="Times New Roman" panose="02020603050405020304" pitchFamily="18" charset="0"/>
              <a:buAutoNum type="arabicPeriod"/>
            </a:pPr>
            <a:r>
              <a:rPr lang="fa-IR" sz="2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1-چاقي مركزي (شكمي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 </a:t>
            </a:r>
            <a:r>
              <a:rPr lang="fa-IR" sz="2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كه با دور كمر اندازه گيري مي شود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:</a:t>
            </a:r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600710" algn="just">
              <a:lnSpc>
                <a:spcPct val="106000"/>
              </a:lnSpc>
            </a:pP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3000" b="1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بيش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en-US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102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سانتيمتر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مردان</a:t>
            </a:r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600710" algn="just">
              <a:lnSpc>
                <a:spcPct val="106000"/>
              </a:lnSpc>
            </a:pPr>
            <a:r>
              <a:rPr lang="en-US" sz="3000" b="1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en-US" sz="3000" b="1" dirty="0"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3000" b="1" dirty="0"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بيش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en-US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88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سانتيمتر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زنان</a:t>
            </a:r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buSzPts val="1100"/>
              <a:buFont typeface="Times New Roman" panose="02020603050405020304" pitchFamily="18" charset="0"/>
              <a:buAutoNum type="arabicPeriod"/>
            </a:pPr>
            <a:r>
              <a:rPr lang="en-US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-2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تري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گليسريد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ناشتاي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خون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en-US" sz="3000" b="1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150 mg/dl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يا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بيشتر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دريافت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دارو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بدليل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افزايش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تري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گليسريد</a:t>
            </a:r>
            <a:r>
              <a:rPr lang="fa-IR" sz="3000" b="1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 خون</a:t>
            </a:r>
          </a:p>
          <a:p>
            <a:pPr marL="342900" lvl="0" indent="-342900" algn="just">
              <a:lnSpc>
                <a:spcPct val="106000"/>
              </a:lnSpc>
              <a:buSzPts val="1100"/>
              <a:buFont typeface="Times New Roman" panose="02020603050405020304" pitchFamily="18" charset="0"/>
              <a:buAutoNum type="arabicPeriod"/>
            </a:pPr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buSzPts val="1100"/>
              <a:buFont typeface="Times New Roman" panose="02020603050405020304" pitchFamily="18" charset="0"/>
              <a:buAutoNum type="arabicPeriod"/>
            </a:pP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3-كلسترول </a:t>
            </a:r>
            <a:r>
              <a:rPr lang="en-US" sz="3000" b="1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HDL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پايين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خون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دارو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علت</a:t>
            </a:r>
            <a:r>
              <a:rPr lang="en-US" sz="3000" b="1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 HDL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پايين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0540" indent="90170" algn="just">
              <a:lnSpc>
                <a:spcPct val="106000"/>
              </a:lnSpc>
            </a:pPr>
            <a:r>
              <a:rPr lang="fa-IR" sz="3000" b="1" dirty="0">
                <a:latin typeface="SymbolMT"/>
                <a:ea typeface="Calibri" panose="020F0502020204030204" pitchFamily="34" charset="0"/>
                <a:cs typeface="SymbolMT"/>
              </a:rPr>
              <a:t> </a:t>
            </a:r>
            <a:r>
              <a:rPr lang="en-US" sz="3000" b="1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مردان</a:t>
            </a:r>
            <a:r>
              <a:rPr lang="en-US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: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كمتر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en-US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40</a:t>
            </a:r>
            <a:r>
              <a:rPr lang="en-US" sz="3000" b="1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mg/dl</a:t>
            </a:r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0540" indent="90170" algn="just">
              <a:lnSpc>
                <a:spcPct val="106000"/>
              </a:lnSpc>
            </a:pPr>
            <a:r>
              <a:rPr lang="fa-IR" sz="3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3000" b="1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زنان</a:t>
            </a:r>
            <a:r>
              <a:rPr lang="en-US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: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كمتر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en-US" sz="3000" b="1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50</a:t>
            </a:r>
            <a:r>
              <a:rPr lang="en-US" sz="3000" b="1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mg/dl</a:t>
            </a:r>
            <a:endParaRPr lang="en-US" sz="2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438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2D4CB7-C73D-4C53-85C5-C8F9ABACA073}"/>
              </a:ext>
            </a:extLst>
          </p:cNvPr>
          <p:cNvCxnSpPr/>
          <p:nvPr/>
        </p:nvCxnSpPr>
        <p:spPr>
          <a:xfrm flipH="1">
            <a:off x="8001000" y="7530782"/>
            <a:ext cx="990600" cy="0"/>
          </a:xfrm>
          <a:prstGeom prst="line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BE0DE2-98C0-44D8-8DB1-A7C4B8857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12837"/>
            <a:ext cx="7737001" cy="3674158"/>
          </a:xfrm>
        </p:spPr>
        <p:txBody>
          <a:bodyPr/>
          <a:lstStyle/>
          <a:p>
            <a:pPr marL="342900" lvl="0" indent="-342900" algn="just">
              <a:lnSpc>
                <a:spcPct val="106000"/>
              </a:lnSpc>
              <a:buSzPts val="1100"/>
              <a:buFont typeface="Times New Roman" panose="02020603050405020304" pitchFamily="18" charset="0"/>
              <a:buAutoNum type="arabicPeriod"/>
            </a:pP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ا4-فزايش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فشار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  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130/85 </a:t>
            </a:r>
            <a:r>
              <a:rPr lang="en-US" sz="2800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mg/d </a:t>
            </a:r>
            <a:endParaRPr lang="fa-IR" sz="2800" dirty="0">
              <a:latin typeface="TimesNewRomanPSMT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 algn="just">
              <a:lnSpc>
                <a:spcPct val="106000"/>
              </a:lnSpc>
              <a:buSzPts val="1100"/>
              <a:buFont typeface="Times New Roman" panose="02020603050405020304" pitchFamily="18" charset="0"/>
              <a:buAutoNum type="arabicPeriod"/>
            </a:pPr>
            <a:r>
              <a:rPr lang="en-US" sz="2800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    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   يا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بيشتر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بدليل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فشاري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خون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6000"/>
              </a:lnSpc>
              <a:buSzPts val="1100"/>
              <a:buFont typeface="Times New Roman" panose="02020603050405020304" pitchFamily="18" charset="0"/>
              <a:buAutoNum type="arabicPeriod"/>
            </a:pP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5-گلوكز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قندخون ناشتا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110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en-US" sz="2800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mg/d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يا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بيشتر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گلوكز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خون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بالا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254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48E391-45AC-4C25-B9DC-6C6182DC2A32}"/>
              </a:ext>
            </a:extLst>
          </p:cNvPr>
          <p:cNvCxnSpPr>
            <a:cxnSpLocks/>
          </p:cNvCxnSpPr>
          <p:nvPr/>
        </p:nvCxnSpPr>
        <p:spPr>
          <a:xfrm flipH="1">
            <a:off x="1828800" y="3856037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FD23659-3C8C-4BD0-B4A7-5446359FE932}"/>
              </a:ext>
            </a:extLst>
          </p:cNvPr>
          <p:cNvSpPr/>
          <p:nvPr/>
        </p:nvSpPr>
        <p:spPr>
          <a:xfrm>
            <a:off x="685800" y="579437"/>
            <a:ext cx="8229600" cy="606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fa-IR" sz="1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1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اين</a:t>
            </a:r>
            <a:r>
              <a:rPr lang="fa-IR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بيماران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توصيه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كنيد</a:t>
            </a:r>
            <a:r>
              <a:rPr lang="en-US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چربي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اشباع (چربي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حيواني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روغن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نباتي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جامد و... )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غذاها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غن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حاوي اسيد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چرب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ترانس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بالاتر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en-US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10 %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محدود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نمايند</a:t>
            </a:r>
            <a:r>
              <a:rPr lang="en-US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36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فيبر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بيشتر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ويژه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غلات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كامل</a:t>
            </a:r>
            <a:r>
              <a:rPr lang="fa-IR" sz="36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نان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سبوس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دار،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حبوبات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en-US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.. 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ميوه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خام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 سبزي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ها،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رژيم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كنترل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كنيد</a:t>
            </a:r>
            <a:r>
              <a:rPr lang="en-US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r>
              <a:rPr lang="en-US" sz="36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منابع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پتاسيم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مانند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ميوه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سبزي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بيشتر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نمايند</a:t>
            </a:r>
            <a:r>
              <a:rPr lang="en-US" sz="36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474CA5-947C-4C22-9495-CFE1618C32D5}"/>
              </a:ext>
            </a:extLst>
          </p:cNvPr>
          <p:cNvSpPr/>
          <p:nvPr/>
        </p:nvSpPr>
        <p:spPr>
          <a:xfrm>
            <a:off x="381000" y="1951037"/>
            <a:ext cx="8229600" cy="353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بيشتر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منابع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فولات،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ويتامينها</a:t>
            </a:r>
            <a:r>
              <a:rPr lang="en-US" sz="3200" dirty="0">
                <a:solidFill>
                  <a:prstClr val="black"/>
                </a:solidFill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 E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B</a:t>
            </a:r>
            <a:r>
              <a:rPr lang="en-US" sz="3200" baseline="-25000" dirty="0">
                <a:solidFill>
                  <a:prstClr val="black"/>
                </a:solidFill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6</a:t>
            </a:r>
            <a:r>
              <a:rPr lang="en-US" sz="3200" dirty="0">
                <a:solidFill>
                  <a:prstClr val="black"/>
                </a:solidFill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,B</a:t>
            </a:r>
            <a:r>
              <a:rPr lang="en-US" sz="3200" baseline="-25000" dirty="0">
                <a:solidFill>
                  <a:prstClr val="black"/>
                </a:solidFill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12</a:t>
            </a:r>
            <a:r>
              <a:rPr lang="en-US" sz="3200" dirty="0">
                <a:solidFill>
                  <a:prstClr val="black"/>
                </a:solidFill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,C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مد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نظر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قرار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گيرد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fa-IR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برای مثال:آجیل </a:t>
            </a:r>
          </a:p>
          <a:p>
            <a:pPr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r>
              <a:rPr lang="fa-IR" sz="32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كل نمك مصرفي روزانه(داخل غذا يا اضافه شده به غذا) به كمتر از 5 گرم (معادل يك قاشق مرباخوري) درروز كاهش يابد.</a:t>
            </a:r>
            <a:r>
              <a:rPr lang="en-US" sz="32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 •</a:t>
            </a:r>
          </a:p>
          <a:p>
            <a:pPr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r>
              <a:rPr lang="en-US" sz="32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منابع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پتاسيم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مانند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ميوه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سبزي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بيشتر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استفاده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نمايند</a:t>
            </a:r>
            <a:r>
              <a:rPr lang="en-US" sz="32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80B3CA-641C-419F-A898-AD0BCDEE744C}"/>
              </a:ext>
            </a:extLst>
          </p:cNvPr>
          <p:cNvSpPr/>
          <p:nvPr/>
        </p:nvSpPr>
        <p:spPr>
          <a:xfrm>
            <a:off x="914400" y="702664"/>
            <a:ext cx="7543800" cy="195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r>
              <a:rPr lang="en-US" sz="3600" dirty="0">
                <a:solidFill>
                  <a:prstClr val="black"/>
                </a:solidFill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پروتئين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سويا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عنوان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جايگزين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گوشت،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چندين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بار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هفته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توصيه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كنيد</a:t>
            </a:r>
            <a:r>
              <a:rPr lang="en-US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r>
              <a:rPr lang="en-US" sz="3600" dirty="0">
                <a:solidFill>
                  <a:prstClr val="black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 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207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6B128C-6005-43B6-AFB2-22B2DFCC8AA2}"/>
              </a:ext>
            </a:extLst>
          </p:cNvPr>
          <p:cNvSpPr/>
          <p:nvPr/>
        </p:nvSpPr>
        <p:spPr>
          <a:xfrm>
            <a:off x="838200" y="571698"/>
            <a:ext cx="8077200" cy="397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800"/>
              </a:spcAft>
              <a:tabLst>
                <a:tab pos="4733290" algn="l"/>
              </a:tabLst>
            </a:pPr>
            <a:r>
              <a:rPr lang="fa-IR" sz="32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بيماري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­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NazaninBold"/>
              </a:rPr>
              <a:t> 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قلبي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NazaninBold"/>
              </a:rPr>
              <a:t> 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NazaninBold"/>
              </a:rPr>
              <a:t> 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فشار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NazaninBold"/>
              </a:rPr>
              <a:t> 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خون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NazaninBold"/>
              </a:rPr>
              <a:t> </a:t>
            </a:r>
            <a:r>
              <a:rPr lang="fa-IR" sz="3200" b="1" dirty="0"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بالا(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(Cardiovascular Diseases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زياد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نمك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شور،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روغن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چربي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مواد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شيرين،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بطور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مستقيم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غير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مستقيم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عوامل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موثر در افزايش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فشارخون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 بروز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بيماري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قلبي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r>
              <a:rPr lang="en-US" sz="2800" dirty="0"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latin typeface="B Nazanin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توصيه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­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تغذيه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مربوط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اصلاح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الگوي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مواد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زمينه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بيماريهاي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قلبي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عروقي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مربوط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 نمك،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روغن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مواد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قندي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تفصيل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فصل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اول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ارائه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شده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توصيه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كلي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اين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گروه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بيماريها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شرح زير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است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335190-620A-42B3-A8E8-DAF3B40464DA}"/>
              </a:ext>
            </a:extLst>
          </p:cNvPr>
          <p:cNvSpPr/>
          <p:nvPr/>
        </p:nvSpPr>
        <p:spPr>
          <a:xfrm>
            <a:off x="533400" y="884237"/>
            <a:ext cx="8610600" cy="420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روزانه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ميوه،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سبزي،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حاوي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پتاسيم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(سيب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زميني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كباب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شده،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گريپ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فروت،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پرتقال،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وز،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لوبيا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 ... ) بيشتر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كنند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انواع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روغن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كاهش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داده،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روغن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زيتون،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روغن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سويا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يا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كلزا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جايگزين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ساير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روغن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نماييد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رژيم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غذايي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كالري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طي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مشاوره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مشاور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تغذيه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رژيم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درماني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پيش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گيرند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منابع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كلسيم (شيرو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انواع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لبنيات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كم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چرب) 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افزايش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دهند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نوشيدني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كافئين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مانند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چاي،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قهوه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برخي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نوشيدني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كافئين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دار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اعتدال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رعايت كنند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F4FCFD-FC29-46F0-90CE-48FCB55F5801}"/>
              </a:ext>
            </a:extLst>
          </p:cNvPr>
          <p:cNvSpPr/>
          <p:nvPr/>
        </p:nvSpPr>
        <p:spPr>
          <a:xfrm>
            <a:off x="990600" y="1798637"/>
            <a:ext cx="7848600" cy="1919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حداقل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دوبار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در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هفته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ماهي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غني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امگا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3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مانند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ماهي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آزاد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ماهي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تن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قزل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آلا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كپور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را 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نمايند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•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مصرف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منابع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ريبو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فلاوين،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اسيدفوليك،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ويتامين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Nazanin"/>
              </a:rPr>
              <a:t> 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هاي</a:t>
            </a:r>
            <a:r>
              <a:rPr lang="en-US" sz="2800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 C</a:t>
            </a:r>
            <a:r>
              <a:rPr lang="en-US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. </a:t>
            </a:r>
            <a:r>
              <a:rPr lang="en-US" sz="2800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B</a:t>
            </a:r>
            <a:r>
              <a:rPr lang="en-US" sz="2800" baseline="-25000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12</a:t>
            </a:r>
            <a:r>
              <a:rPr lang="en-US" sz="2800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,B</a:t>
            </a:r>
            <a:r>
              <a:rPr lang="en-US" sz="2800" baseline="-25000" dirty="0">
                <a:latin typeface="TimesNewRomanPSMT"/>
                <a:ea typeface="Calibri" panose="020F0502020204030204" pitchFamily="34" charset="0"/>
                <a:cs typeface="B Nazanin" panose="00000400000000000000" pitchFamily="2" charset="-78"/>
              </a:rPr>
              <a:t>6</a:t>
            </a:r>
            <a:r>
              <a:rPr lang="fa-IR" sz="2800" dirty="0"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را افزايش دهند.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1347</Words>
  <Application>Microsoft Office PowerPoint</Application>
  <PresentationFormat>Custom</PresentationFormat>
  <Paragraphs>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B Nazanin</vt:lpstr>
      <vt:lpstr>BNazanin</vt:lpstr>
      <vt:lpstr>BNazaninBold</vt:lpstr>
      <vt:lpstr>Calibri</vt:lpstr>
      <vt:lpstr>SymbolMT</vt:lpstr>
      <vt:lpstr>Times New Roman</vt:lpstr>
      <vt:lpstr>TimesNewRomanPSMT</vt:lpstr>
      <vt:lpstr>Trebuchet MS</vt:lpstr>
      <vt:lpstr>Wingdings 3</vt:lpstr>
      <vt:lpstr>Wingdings-Regular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•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Parvaz</dc:creator>
  <cp:lastModifiedBy>اداری بیمارستان ایرانیان</cp:lastModifiedBy>
  <cp:revision>113</cp:revision>
  <dcterms:created xsi:type="dcterms:W3CDTF">2013-05-23T05:43:50Z</dcterms:created>
  <dcterms:modified xsi:type="dcterms:W3CDTF">2025-08-20T05:07:20Z</dcterms:modified>
</cp:coreProperties>
</file>